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7" r:id="rId2"/>
    <p:sldId id="258" r:id="rId3"/>
    <p:sldId id="256" r:id="rId4"/>
    <p:sldId id="260" r:id="rId5"/>
    <p:sldId id="281" r:id="rId6"/>
    <p:sldId id="274" r:id="rId7"/>
    <p:sldId id="273" r:id="rId8"/>
    <p:sldId id="259" r:id="rId9"/>
    <p:sldId id="267" r:id="rId10"/>
    <p:sldId id="268" r:id="rId11"/>
    <p:sldId id="279" r:id="rId12"/>
    <p:sldId id="269" r:id="rId13"/>
    <p:sldId id="270" r:id="rId14"/>
    <p:sldId id="280" r:id="rId15"/>
    <p:sldId id="278" r:id="rId16"/>
    <p:sldId id="266" r:id="rId17"/>
    <p:sldId id="275" r:id="rId18"/>
    <p:sldId id="276" r:id="rId19"/>
    <p:sldId id="261" r:id="rId20"/>
    <p:sldId id="277" r:id="rId21"/>
    <p:sldId id="263" r:id="rId22"/>
  </p:sldIdLst>
  <p:sldSz cx="9144000" cy="5143500" type="screen16x9"/>
  <p:notesSz cx="6858000" cy="9144000"/>
  <p:embeddedFontLst>
    <p:embeddedFont>
      <p:font typeface="Bookman Old Style" panose="020506040505050202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Trebuchet MS" panose="020B0603020202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741" autoAdjust="0"/>
  </p:normalViewPr>
  <p:slideViewPr>
    <p:cSldViewPr snapToGrid="0">
      <p:cViewPr varScale="1">
        <p:scale>
          <a:sx n="82" d="100"/>
          <a:sy n="82" d="100"/>
        </p:scale>
        <p:origin x="820" y="40"/>
      </p:cViewPr>
      <p:guideLst>
        <p:guide orient="horz" pos="1152"/>
        <p:guide pos="2880"/>
        <p:guide orient="horz" pos="341"/>
      </p:guideLst>
    </p:cSldViewPr>
  </p:slideViewPr>
  <p:outlineViewPr>
    <p:cViewPr>
      <p:scale>
        <a:sx n="33" d="100"/>
        <a:sy n="33" d="100"/>
      </p:scale>
      <p:origin x="0" y="-17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44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56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8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Department of Computer Science and Engineering</a:t>
            </a:r>
            <a:endParaRPr dirty="0"/>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dirty="0"/>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dirty="0"/>
              <a:t>Department of Computer Science and Engineering</a:t>
            </a:r>
            <a:endParaRPr dirty="0"/>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dirty="0"/>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dirty="0"/>
              <a:t>Department of Computer Science and Engineering</a:t>
            </a:r>
            <a:endParaRPr dirty="0"/>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dirty="0"/>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dirty="0"/>
              <a:t>Department of Computer Science and Engineering</a:t>
            </a:r>
            <a:endParaRPr dirty="0"/>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dirty="0"/>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dirty="0"/>
              <a:t>Department of Computer Science and Engineering</a:t>
            </a:r>
            <a:endParaRPr dirty="0"/>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dirty="0"/>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dirty="0"/>
              <a:t>Department of Computer Science and Engineering</a:t>
            </a:r>
            <a:endParaRPr dirty="0"/>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45973" y="1020484"/>
            <a:ext cx="8229600" cy="857400"/>
          </a:xfrm>
        </p:spPr>
        <p:txBody>
          <a:bodyPr/>
          <a:lstStyle/>
          <a:p>
            <a:r>
              <a:rPr lang="en-US" sz="2800" dirty="0">
                <a:latin typeface="Bookman Old Style" panose="02050604050505020204" pitchFamily="18" charset="0"/>
              </a:rPr>
              <a:t>A Holistic Approach On Airfare Price Prediction Using Machine Learning Techniques</a:t>
            </a:r>
          </a:p>
        </p:txBody>
      </p:sp>
      <p:sp>
        <p:nvSpPr>
          <p:cNvPr id="3" name="TextBox 2"/>
          <p:cNvSpPr txBox="1"/>
          <p:nvPr/>
        </p:nvSpPr>
        <p:spPr>
          <a:xfrm>
            <a:off x="267767" y="3265616"/>
            <a:ext cx="4572000" cy="954107"/>
          </a:xfrm>
          <a:prstGeom prst="rect">
            <a:avLst/>
          </a:prstGeom>
          <a:noFill/>
        </p:spPr>
        <p:txBody>
          <a:bodyPr wrap="square" rtlCol="0">
            <a:spAutoFit/>
          </a:bodyPr>
          <a:lstStyle/>
          <a:p>
            <a:r>
              <a:rPr lang="en-US" dirty="0">
                <a:latin typeface="Bookman Old Style" panose="02050604050505020204" pitchFamily="18" charset="0"/>
              </a:rPr>
              <a:t>Team Details </a:t>
            </a:r>
          </a:p>
          <a:p>
            <a:pPr marL="342900" indent="-342900">
              <a:buFont typeface="+mj-lt"/>
              <a:buAutoNum type="arabicPeriod"/>
            </a:pPr>
            <a:r>
              <a:rPr lang="en-US" dirty="0">
                <a:latin typeface="Bookman Old Style" panose="02050604050505020204" pitchFamily="18" charset="0"/>
              </a:rPr>
              <a:t>A. Rajavamshi Goud(20EG105454)</a:t>
            </a:r>
          </a:p>
          <a:p>
            <a:pPr marL="342900" indent="-342900">
              <a:buFont typeface="+mj-lt"/>
              <a:buAutoNum type="arabicPeriod"/>
            </a:pPr>
            <a:r>
              <a:rPr lang="en-US" dirty="0">
                <a:latin typeface="Bookman Old Style" panose="02050604050505020204" pitchFamily="18" charset="0"/>
              </a:rPr>
              <a:t>K. Vinay(20EG105458)</a:t>
            </a:r>
          </a:p>
          <a:p>
            <a:pPr marL="342900" indent="-342900">
              <a:buFont typeface="+mj-lt"/>
              <a:buAutoNum type="arabicPeriod"/>
            </a:pPr>
            <a:r>
              <a:rPr lang="en-US" dirty="0">
                <a:latin typeface="Bookman Old Style" panose="02050604050505020204" pitchFamily="18" charset="0"/>
              </a:rPr>
              <a:t>T. Ajay Chowdary(20EG105459)</a:t>
            </a:r>
          </a:p>
        </p:txBody>
      </p:sp>
      <p:sp>
        <p:nvSpPr>
          <p:cNvPr id="8" name="TextBox 7"/>
          <p:cNvSpPr txBox="1"/>
          <p:nvPr/>
        </p:nvSpPr>
        <p:spPr>
          <a:xfrm>
            <a:off x="5214938" y="3239550"/>
            <a:ext cx="2326293" cy="738664"/>
          </a:xfrm>
          <a:prstGeom prst="rect">
            <a:avLst/>
          </a:prstGeom>
          <a:noFill/>
        </p:spPr>
        <p:txBody>
          <a:bodyPr wrap="square" rtlCol="0">
            <a:spAutoFit/>
          </a:bodyPr>
          <a:lstStyle/>
          <a:p>
            <a:r>
              <a:rPr lang="en-US" dirty="0">
                <a:latin typeface="Bookman Old Style" panose="02050604050505020204" pitchFamily="18" charset="0"/>
              </a:rPr>
              <a:t>Project Supervisor </a:t>
            </a:r>
          </a:p>
          <a:p>
            <a:r>
              <a:rPr lang="en-US" dirty="0">
                <a:latin typeface="Bookman Old Style" panose="02050604050505020204" pitchFamily="18" charset="0"/>
              </a:rPr>
              <a:t>B. V. V. Siva Prasad</a:t>
            </a:r>
          </a:p>
          <a:p>
            <a:r>
              <a:rPr lang="en-US" dirty="0">
                <a:latin typeface="Bookman Old Style" panose="02050604050505020204" pitchFamily="18" charset="0"/>
              </a:rPr>
              <a:t>Associate Professor</a:t>
            </a:r>
          </a:p>
        </p:txBody>
      </p:sp>
      <p:sp>
        <p:nvSpPr>
          <p:cNvPr id="4" name="Date Placeholder 3"/>
          <p:cNvSpPr>
            <a:spLocks noGrp="1"/>
          </p:cNvSpPr>
          <p:nvPr>
            <p:ph type="dt" idx="10"/>
          </p:nvPr>
        </p:nvSpPr>
        <p:spPr/>
        <p:txBody>
          <a:bodyPr/>
          <a:lstStyle/>
          <a:p>
            <a:endParaRPr lang="en-US" dirty="0"/>
          </a:p>
        </p:txBody>
      </p:sp>
      <p:sp>
        <p:nvSpPr>
          <p:cNvPr id="5" name="Footer Placeholder 4"/>
          <p:cNvSpPr>
            <a:spLocks noGrp="1"/>
          </p:cNvSpPr>
          <p:nvPr>
            <p:ph type="ftr" idx="11"/>
          </p:nvPr>
        </p:nvSpPr>
        <p:spPr/>
        <p:txBody>
          <a:bodyPr/>
          <a:lstStyle/>
          <a:p>
            <a:r>
              <a:rPr lang="en-US" dirty="0"/>
              <a:t>Department of Computer Science and Engineering</a:t>
            </a:r>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F7C572D-7E92-AD74-2B69-80DA27D0708C}"/>
              </a:ext>
            </a:extLst>
          </p:cNvPr>
          <p:cNvSpPr>
            <a:spLocks noGrp="1"/>
          </p:cNvSpPr>
          <p:nvPr>
            <p:ph type="dt" idx="10"/>
          </p:nvPr>
        </p:nvSpPr>
        <p:spPr/>
        <p:txBody>
          <a:bodyPr/>
          <a:lstStyle/>
          <a:p>
            <a:endParaRPr lang="en-IN" dirty="0"/>
          </a:p>
        </p:txBody>
      </p:sp>
      <p:sp>
        <p:nvSpPr>
          <p:cNvPr id="8" name="Footer Placeholder 7">
            <a:extLst>
              <a:ext uri="{FF2B5EF4-FFF2-40B4-BE49-F238E27FC236}">
                <a16:creationId xmlns:a16="http://schemas.microsoft.com/office/drawing/2014/main" id="{DF6932A8-344F-856B-1001-3B8BBC0D4467}"/>
              </a:ext>
            </a:extLst>
          </p:cNvPr>
          <p:cNvSpPr>
            <a:spLocks noGrp="1"/>
          </p:cNvSpPr>
          <p:nvPr>
            <p:ph type="ftr" idx="11"/>
          </p:nvPr>
        </p:nvSpPr>
        <p:spPr/>
        <p:txBody>
          <a:bodyPr/>
          <a:lstStyle/>
          <a:p>
            <a:r>
              <a:rPr lang="en-US" dirty="0"/>
              <a:t>Department of Computer Science and Engineering</a:t>
            </a:r>
          </a:p>
        </p:txBody>
      </p:sp>
      <p:sp>
        <p:nvSpPr>
          <p:cNvPr id="9" name="Slide Number Placeholder 8">
            <a:extLst>
              <a:ext uri="{FF2B5EF4-FFF2-40B4-BE49-F238E27FC236}">
                <a16:creationId xmlns:a16="http://schemas.microsoft.com/office/drawing/2014/main" id="{4E42543A-52A9-C3B5-E4C7-0FF6006D75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pic>
        <p:nvPicPr>
          <p:cNvPr id="3" name="Picture 2">
            <a:extLst>
              <a:ext uri="{FF2B5EF4-FFF2-40B4-BE49-F238E27FC236}">
                <a16:creationId xmlns:a16="http://schemas.microsoft.com/office/drawing/2014/main" id="{95FF607F-4F83-B526-3437-1384AE634FC6}"/>
              </a:ext>
            </a:extLst>
          </p:cNvPr>
          <p:cNvPicPr>
            <a:picLocks noChangeAspect="1"/>
          </p:cNvPicPr>
          <p:nvPr/>
        </p:nvPicPr>
        <p:blipFill rotWithShape="1">
          <a:blip r:embed="rId2"/>
          <a:srcRect l="6814" t="26628" r="6722" b="7576"/>
          <a:stretch/>
        </p:blipFill>
        <p:spPr>
          <a:xfrm>
            <a:off x="534692" y="928929"/>
            <a:ext cx="8152108" cy="3285641"/>
          </a:xfrm>
          <a:prstGeom prst="rect">
            <a:avLst/>
          </a:prstGeom>
        </p:spPr>
      </p:pic>
    </p:spTree>
    <p:extLst>
      <p:ext uri="{BB962C8B-B14F-4D97-AF65-F5344CB8AC3E}">
        <p14:creationId xmlns:p14="http://schemas.microsoft.com/office/powerpoint/2010/main" val="75913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3255E8D-550F-40BF-9616-39A259FE2128}"/>
              </a:ext>
            </a:extLst>
          </p:cNvPr>
          <p:cNvSpPr>
            <a:spLocks noGrp="1"/>
          </p:cNvSpPr>
          <p:nvPr>
            <p:ph type="dt" idx="10"/>
          </p:nvPr>
        </p:nvSpPr>
        <p:spPr/>
        <p:txBody>
          <a:bodyPr/>
          <a:lstStyle/>
          <a:p>
            <a:endParaRPr lang="en-IN" dirty="0"/>
          </a:p>
        </p:txBody>
      </p:sp>
      <p:sp>
        <p:nvSpPr>
          <p:cNvPr id="6" name="Footer Placeholder 5">
            <a:extLst>
              <a:ext uri="{FF2B5EF4-FFF2-40B4-BE49-F238E27FC236}">
                <a16:creationId xmlns:a16="http://schemas.microsoft.com/office/drawing/2014/main" id="{ACE076F7-C59A-9237-323E-2F17201D7522}"/>
              </a:ext>
            </a:extLst>
          </p:cNvPr>
          <p:cNvSpPr>
            <a:spLocks noGrp="1"/>
          </p:cNvSpPr>
          <p:nvPr>
            <p:ph type="ftr" idx="11"/>
          </p:nvPr>
        </p:nvSpPr>
        <p:spPr/>
        <p:txBody>
          <a:bodyPr/>
          <a:lstStyle/>
          <a:p>
            <a:r>
              <a:rPr lang="en-US" dirty="0"/>
              <a:t>Department of Computer Science and Engineering</a:t>
            </a:r>
          </a:p>
        </p:txBody>
      </p:sp>
      <p:sp>
        <p:nvSpPr>
          <p:cNvPr id="7" name="Slide Number Placeholder 6">
            <a:extLst>
              <a:ext uri="{FF2B5EF4-FFF2-40B4-BE49-F238E27FC236}">
                <a16:creationId xmlns:a16="http://schemas.microsoft.com/office/drawing/2014/main" id="{D8AF1F34-8C23-8DCC-1483-40069FD4C7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11" name="Picture 10">
            <a:extLst>
              <a:ext uri="{FF2B5EF4-FFF2-40B4-BE49-F238E27FC236}">
                <a16:creationId xmlns:a16="http://schemas.microsoft.com/office/drawing/2014/main" id="{EAA2B469-5700-718F-902A-1890B008A6F3}"/>
              </a:ext>
            </a:extLst>
          </p:cNvPr>
          <p:cNvPicPr>
            <a:picLocks noChangeAspect="1"/>
          </p:cNvPicPr>
          <p:nvPr/>
        </p:nvPicPr>
        <p:blipFill rotWithShape="1">
          <a:blip r:embed="rId2"/>
          <a:srcRect t="4866" r="8651" b="10715"/>
          <a:stretch/>
        </p:blipFill>
        <p:spPr>
          <a:xfrm>
            <a:off x="755542" y="870585"/>
            <a:ext cx="7446935" cy="3647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7134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FF7B8CE-058F-C0DD-A9B9-FC9FF8508346}"/>
              </a:ext>
            </a:extLst>
          </p:cNvPr>
          <p:cNvSpPr>
            <a:spLocks noGrp="1"/>
          </p:cNvSpPr>
          <p:nvPr>
            <p:ph type="dt" idx="10"/>
          </p:nvPr>
        </p:nvSpPr>
        <p:spPr/>
        <p:txBody>
          <a:bodyPr/>
          <a:lstStyle/>
          <a:p>
            <a:endParaRPr lang="en-IN" dirty="0"/>
          </a:p>
        </p:txBody>
      </p:sp>
      <p:sp>
        <p:nvSpPr>
          <p:cNvPr id="8" name="Footer Placeholder 7">
            <a:extLst>
              <a:ext uri="{FF2B5EF4-FFF2-40B4-BE49-F238E27FC236}">
                <a16:creationId xmlns:a16="http://schemas.microsoft.com/office/drawing/2014/main" id="{14230E58-B981-E452-77AE-706A07B887C2}"/>
              </a:ext>
            </a:extLst>
          </p:cNvPr>
          <p:cNvSpPr>
            <a:spLocks noGrp="1"/>
          </p:cNvSpPr>
          <p:nvPr>
            <p:ph type="ftr" idx="11"/>
          </p:nvPr>
        </p:nvSpPr>
        <p:spPr/>
        <p:txBody>
          <a:bodyPr/>
          <a:lstStyle/>
          <a:p>
            <a:r>
              <a:rPr lang="en-US" dirty="0"/>
              <a:t>Department of Computer Science and Engineering</a:t>
            </a:r>
          </a:p>
        </p:txBody>
      </p:sp>
      <p:sp>
        <p:nvSpPr>
          <p:cNvPr id="9" name="Slide Number Placeholder 8">
            <a:extLst>
              <a:ext uri="{FF2B5EF4-FFF2-40B4-BE49-F238E27FC236}">
                <a16:creationId xmlns:a16="http://schemas.microsoft.com/office/drawing/2014/main" id="{9B55FA7D-E037-36FF-CB52-5F44CCAA4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5" name="Picture 4">
            <a:extLst>
              <a:ext uri="{FF2B5EF4-FFF2-40B4-BE49-F238E27FC236}">
                <a16:creationId xmlns:a16="http://schemas.microsoft.com/office/drawing/2014/main" id="{32D63639-352E-DB8B-7A86-EDE33185088B}"/>
              </a:ext>
            </a:extLst>
          </p:cNvPr>
          <p:cNvPicPr>
            <a:picLocks noChangeAspect="1"/>
          </p:cNvPicPr>
          <p:nvPr/>
        </p:nvPicPr>
        <p:blipFill rotWithShape="1">
          <a:blip r:embed="rId2"/>
          <a:srcRect l="5414" t="10352" r="11644" b="7082"/>
          <a:stretch/>
        </p:blipFill>
        <p:spPr>
          <a:xfrm>
            <a:off x="767166" y="867905"/>
            <a:ext cx="7516677" cy="3660540"/>
          </a:xfrm>
          <a:prstGeom prst="rect">
            <a:avLst/>
          </a:prstGeom>
        </p:spPr>
      </p:pic>
    </p:spTree>
    <p:extLst>
      <p:ext uri="{BB962C8B-B14F-4D97-AF65-F5344CB8AC3E}">
        <p14:creationId xmlns:p14="http://schemas.microsoft.com/office/powerpoint/2010/main" val="151992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E7B2C337-DC27-D1C6-DB0C-4979AA83F0BF}"/>
              </a:ext>
            </a:extLst>
          </p:cNvPr>
          <p:cNvSpPr>
            <a:spLocks noGrp="1"/>
          </p:cNvSpPr>
          <p:nvPr>
            <p:ph type="dt" idx="10"/>
          </p:nvPr>
        </p:nvSpPr>
        <p:spPr/>
        <p:txBody>
          <a:bodyPr/>
          <a:lstStyle/>
          <a:p>
            <a:endParaRPr lang="en-IN" dirty="0"/>
          </a:p>
        </p:txBody>
      </p:sp>
      <p:sp>
        <p:nvSpPr>
          <p:cNvPr id="8" name="Footer Placeholder 7">
            <a:extLst>
              <a:ext uri="{FF2B5EF4-FFF2-40B4-BE49-F238E27FC236}">
                <a16:creationId xmlns:a16="http://schemas.microsoft.com/office/drawing/2014/main" id="{13672ABE-DDFF-AD4E-D88C-48F10376B90F}"/>
              </a:ext>
            </a:extLst>
          </p:cNvPr>
          <p:cNvSpPr>
            <a:spLocks noGrp="1"/>
          </p:cNvSpPr>
          <p:nvPr>
            <p:ph type="ftr" idx="11"/>
          </p:nvPr>
        </p:nvSpPr>
        <p:spPr/>
        <p:txBody>
          <a:bodyPr/>
          <a:lstStyle/>
          <a:p>
            <a:r>
              <a:rPr lang="en-US" dirty="0"/>
              <a:t>Department of Computer Science and Engineering</a:t>
            </a:r>
          </a:p>
        </p:txBody>
      </p:sp>
      <p:sp>
        <p:nvSpPr>
          <p:cNvPr id="9" name="Slide Number Placeholder 8">
            <a:extLst>
              <a:ext uri="{FF2B5EF4-FFF2-40B4-BE49-F238E27FC236}">
                <a16:creationId xmlns:a16="http://schemas.microsoft.com/office/drawing/2014/main" id="{153DE05A-9FFE-38C4-98E3-5F978AB3B4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3" name="Picture 2">
            <a:extLst>
              <a:ext uri="{FF2B5EF4-FFF2-40B4-BE49-F238E27FC236}">
                <a16:creationId xmlns:a16="http://schemas.microsoft.com/office/drawing/2014/main" id="{2BAF1671-86CF-5295-AC90-EF77DF41484C}"/>
              </a:ext>
            </a:extLst>
          </p:cNvPr>
          <p:cNvPicPr>
            <a:picLocks noChangeAspect="1"/>
          </p:cNvPicPr>
          <p:nvPr/>
        </p:nvPicPr>
        <p:blipFill rotWithShape="1">
          <a:blip r:embed="rId2"/>
          <a:srcRect l="5239" t="15182" r="20674" b="27935"/>
          <a:stretch/>
        </p:blipFill>
        <p:spPr>
          <a:xfrm>
            <a:off x="457200" y="1061634"/>
            <a:ext cx="8015657" cy="3223647"/>
          </a:xfrm>
          <a:prstGeom prst="rect">
            <a:avLst/>
          </a:prstGeom>
        </p:spPr>
      </p:pic>
    </p:spTree>
    <p:extLst>
      <p:ext uri="{BB962C8B-B14F-4D97-AF65-F5344CB8AC3E}">
        <p14:creationId xmlns:p14="http://schemas.microsoft.com/office/powerpoint/2010/main" val="342970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D47E11E-868D-B9AC-A2BB-646C2E8C8071}"/>
              </a:ext>
            </a:extLst>
          </p:cNvPr>
          <p:cNvSpPr>
            <a:spLocks noGrp="1"/>
          </p:cNvSpPr>
          <p:nvPr>
            <p:ph type="dt" idx="10"/>
          </p:nvPr>
        </p:nvSpPr>
        <p:spPr/>
        <p:txBody>
          <a:bodyPr/>
          <a:lstStyle/>
          <a:p>
            <a:endParaRPr lang="en-IN" dirty="0"/>
          </a:p>
        </p:txBody>
      </p:sp>
      <p:sp>
        <p:nvSpPr>
          <p:cNvPr id="6" name="Footer Placeholder 5">
            <a:extLst>
              <a:ext uri="{FF2B5EF4-FFF2-40B4-BE49-F238E27FC236}">
                <a16:creationId xmlns:a16="http://schemas.microsoft.com/office/drawing/2014/main" id="{F030AE36-738D-7CEA-E7F7-8BA0579331AF}"/>
              </a:ext>
            </a:extLst>
          </p:cNvPr>
          <p:cNvSpPr>
            <a:spLocks noGrp="1"/>
          </p:cNvSpPr>
          <p:nvPr>
            <p:ph type="ftr" idx="11"/>
          </p:nvPr>
        </p:nvSpPr>
        <p:spPr/>
        <p:txBody>
          <a:bodyPr/>
          <a:lstStyle/>
          <a:p>
            <a:r>
              <a:rPr lang="en-US" dirty="0"/>
              <a:t>Department of Computer Science and Engineering</a:t>
            </a:r>
          </a:p>
        </p:txBody>
      </p:sp>
      <p:sp>
        <p:nvSpPr>
          <p:cNvPr id="7" name="Slide Number Placeholder 6">
            <a:extLst>
              <a:ext uri="{FF2B5EF4-FFF2-40B4-BE49-F238E27FC236}">
                <a16:creationId xmlns:a16="http://schemas.microsoft.com/office/drawing/2014/main" id="{F60BD4EF-41F0-5616-A7C8-E482A8EE1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16" name="Picture Placeholder 15">
            <a:extLst>
              <a:ext uri="{FF2B5EF4-FFF2-40B4-BE49-F238E27FC236}">
                <a16:creationId xmlns:a16="http://schemas.microsoft.com/office/drawing/2014/main" id="{931FDF1C-A969-866B-390D-DE8B7D7250C0}"/>
              </a:ext>
            </a:extLst>
          </p:cNvPr>
          <p:cNvPicPr>
            <a:picLocks noGrp="1" noChangeAspect="1"/>
          </p:cNvPicPr>
          <p:nvPr>
            <p:ph type="pic" idx="2"/>
          </p:nvPr>
        </p:nvPicPr>
        <p:blipFill rotWithShape="1">
          <a:blip r:embed="rId2"/>
          <a:srcRect t="20010" r="13223" b="8677"/>
          <a:stretch/>
        </p:blipFill>
        <p:spPr>
          <a:xfrm>
            <a:off x="1102615" y="1015137"/>
            <a:ext cx="6755798" cy="3122910"/>
          </a:xfrm>
        </p:spPr>
      </p:pic>
    </p:spTree>
    <p:extLst>
      <p:ext uri="{BB962C8B-B14F-4D97-AF65-F5344CB8AC3E}">
        <p14:creationId xmlns:p14="http://schemas.microsoft.com/office/powerpoint/2010/main" val="57901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85E6C81-CB20-AE53-94D8-59E3ABCA5E0D}"/>
              </a:ext>
            </a:extLst>
          </p:cNvPr>
          <p:cNvSpPr>
            <a:spLocks noGrp="1"/>
          </p:cNvSpPr>
          <p:nvPr>
            <p:ph type="dt" idx="10"/>
          </p:nvPr>
        </p:nvSpPr>
        <p:spPr/>
        <p:txBody>
          <a:bodyPr/>
          <a:lstStyle/>
          <a:p>
            <a:endParaRPr lang="en-IN" dirty="0"/>
          </a:p>
        </p:txBody>
      </p:sp>
      <p:sp>
        <p:nvSpPr>
          <p:cNvPr id="6" name="Footer Placeholder 5">
            <a:extLst>
              <a:ext uri="{FF2B5EF4-FFF2-40B4-BE49-F238E27FC236}">
                <a16:creationId xmlns:a16="http://schemas.microsoft.com/office/drawing/2014/main" id="{A0B31E25-C314-37CF-9E3E-D9D69F999C28}"/>
              </a:ext>
            </a:extLst>
          </p:cNvPr>
          <p:cNvSpPr>
            <a:spLocks noGrp="1"/>
          </p:cNvSpPr>
          <p:nvPr>
            <p:ph type="ftr" idx="11"/>
          </p:nvPr>
        </p:nvSpPr>
        <p:spPr/>
        <p:txBody>
          <a:bodyPr/>
          <a:lstStyle/>
          <a:p>
            <a:r>
              <a:rPr lang="en-US" dirty="0"/>
              <a:t>Department of Computer Science and Engineering</a:t>
            </a:r>
          </a:p>
        </p:txBody>
      </p:sp>
      <p:sp>
        <p:nvSpPr>
          <p:cNvPr id="7" name="Slide Number Placeholder 6">
            <a:extLst>
              <a:ext uri="{FF2B5EF4-FFF2-40B4-BE49-F238E27FC236}">
                <a16:creationId xmlns:a16="http://schemas.microsoft.com/office/drawing/2014/main" id="{22B0E3ED-4F3E-F3A6-7AED-BA192F6A22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11" name="Picture 10">
            <a:extLst>
              <a:ext uri="{FF2B5EF4-FFF2-40B4-BE49-F238E27FC236}">
                <a16:creationId xmlns:a16="http://schemas.microsoft.com/office/drawing/2014/main" id="{283EB5DD-441F-BAC3-65FA-D84117DE83CC}"/>
              </a:ext>
            </a:extLst>
          </p:cNvPr>
          <p:cNvPicPr>
            <a:picLocks noChangeAspect="1"/>
          </p:cNvPicPr>
          <p:nvPr/>
        </p:nvPicPr>
        <p:blipFill rotWithShape="1">
          <a:blip r:embed="rId2"/>
          <a:srcRect t="13530" r="40041" b="5851"/>
          <a:stretch/>
        </p:blipFill>
        <p:spPr>
          <a:xfrm>
            <a:off x="1588575" y="774916"/>
            <a:ext cx="5734374" cy="3800236"/>
          </a:xfrm>
          <a:prstGeom prst="rect">
            <a:avLst/>
          </a:prstGeom>
        </p:spPr>
      </p:pic>
    </p:spTree>
    <p:extLst>
      <p:ext uri="{BB962C8B-B14F-4D97-AF65-F5344CB8AC3E}">
        <p14:creationId xmlns:p14="http://schemas.microsoft.com/office/powerpoint/2010/main" val="76742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255722"/>
            <a:ext cx="6117431" cy="627321"/>
          </a:xfrm>
        </p:spPr>
        <p:txBody>
          <a:bodyPr/>
          <a:lstStyle/>
          <a:p>
            <a:r>
              <a:rPr lang="en-US" sz="3600" dirty="0"/>
              <a:t>Experiment Results </a:t>
            </a:r>
          </a:p>
        </p:txBody>
      </p:sp>
      <p:sp>
        <p:nvSpPr>
          <p:cNvPr id="4" name="Date Placeholder 3"/>
          <p:cNvSpPr>
            <a:spLocks noGrp="1"/>
          </p:cNvSpPr>
          <p:nvPr>
            <p:ph type="dt" idx="10"/>
          </p:nvPr>
        </p:nvSpPr>
        <p:spPr/>
        <p:txBody>
          <a:bodyPr/>
          <a:lstStyle/>
          <a:p>
            <a:endParaRPr lang="en-US" dirty="0"/>
          </a:p>
        </p:txBody>
      </p:sp>
      <p:sp>
        <p:nvSpPr>
          <p:cNvPr id="6" name="Footer Placeholder 5"/>
          <p:cNvSpPr>
            <a:spLocks noGrp="1"/>
          </p:cNvSpPr>
          <p:nvPr>
            <p:ph type="ftr" idx="11"/>
          </p:nvPr>
        </p:nvSpPr>
        <p:spPr/>
        <p:txBody>
          <a:bodyPr/>
          <a:lstStyle/>
          <a:p>
            <a:r>
              <a:rPr lang="en-US" dirty="0"/>
              <a:t>Department of Computer Science and Engineering</a:t>
            </a:r>
          </a:p>
        </p:txBody>
      </p:sp>
      <p:pic>
        <p:nvPicPr>
          <p:cNvPr id="5" name="Picture 4">
            <a:extLst>
              <a:ext uri="{FF2B5EF4-FFF2-40B4-BE49-F238E27FC236}">
                <a16:creationId xmlns:a16="http://schemas.microsoft.com/office/drawing/2014/main" id="{B2462CB4-9C5B-6BAC-B140-29E6CC063F07}"/>
              </a:ext>
            </a:extLst>
          </p:cNvPr>
          <p:cNvPicPr>
            <a:picLocks noChangeAspect="1"/>
          </p:cNvPicPr>
          <p:nvPr/>
        </p:nvPicPr>
        <p:blipFill>
          <a:blip r:embed="rId3"/>
          <a:stretch>
            <a:fillRect/>
          </a:stretch>
        </p:blipFill>
        <p:spPr>
          <a:xfrm>
            <a:off x="798163" y="1142800"/>
            <a:ext cx="7129220" cy="3041742"/>
          </a:xfrm>
          <a:prstGeom prst="rect">
            <a:avLst/>
          </a:prstGeom>
        </p:spPr>
      </p:pic>
    </p:spTree>
    <p:extLst>
      <p:ext uri="{BB962C8B-B14F-4D97-AF65-F5344CB8AC3E}">
        <p14:creationId xmlns:p14="http://schemas.microsoft.com/office/powerpoint/2010/main" val="991037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7392C3-C508-94FF-97F2-C9608F960D68}"/>
              </a:ext>
            </a:extLst>
          </p:cNvPr>
          <p:cNvSpPr>
            <a:spLocks noGrp="1"/>
          </p:cNvSpPr>
          <p:nvPr>
            <p:ph type="dt" idx="10"/>
          </p:nvPr>
        </p:nvSpPr>
        <p:spPr/>
        <p:txBody>
          <a:bodyPr/>
          <a:lstStyle/>
          <a:p>
            <a:endParaRPr lang="en-IN" dirty="0"/>
          </a:p>
        </p:txBody>
      </p:sp>
      <p:sp>
        <p:nvSpPr>
          <p:cNvPr id="6" name="Footer Placeholder 5">
            <a:extLst>
              <a:ext uri="{FF2B5EF4-FFF2-40B4-BE49-F238E27FC236}">
                <a16:creationId xmlns:a16="http://schemas.microsoft.com/office/drawing/2014/main" id="{BB426D55-8696-3EB7-DED8-CEA95B22E13C}"/>
              </a:ext>
            </a:extLst>
          </p:cNvPr>
          <p:cNvSpPr>
            <a:spLocks noGrp="1"/>
          </p:cNvSpPr>
          <p:nvPr>
            <p:ph type="ftr" idx="11"/>
          </p:nvPr>
        </p:nvSpPr>
        <p:spPr/>
        <p:txBody>
          <a:bodyPr/>
          <a:lstStyle/>
          <a:p>
            <a:r>
              <a:rPr lang="en-US" dirty="0"/>
              <a:t>Department of Computer Science and Engineering</a:t>
            </a:r>
          </a:p>
        </p:txBody>
      </p:sp>
      <p:sp>
        <p:nvSpPr>
          <p:cNvPr id="7" name="Slide Number Placeholder 6">
            <a:extLst>
              <a:ext uri="{FF2B5EF4-FFF2-40B4-BE49-F238E27FC236}">
                <a16:creationId xmlns:a16="http://schemas.microsoft.com/office/drawing/2014/main" id="{799F3990-6753-BFB2-7987-5F415B0E99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pic>
        <p:nvPicPr>
          <p:cNvPr id="11" name="Picture 10">
            <a:extLst>
              <a:ext uri="{FF2B5EF4-FFF2-40B4-BE49-F238E27FC236}">
                <a16:creationId xmlns:a16="http://schemas.microsoft.com/office/drawing/2014/main" id="{0AE1C713-0054-22B7-4272-71D13A6A9A9C}"/>
              </a:ext>
            </a:extLst>
          </p:cNvPr>
          <p:cNvPicPr>
            <a:picLocks noChangeAspect="1"/>
          </p:cNvPicPr>
          <p:nvPr/>
        </p:nvPicPr>
        <p:blipFill>
          <a:blip r:embed="rId2"/>
          <a:stretch>
            <a:fillRect/>
          </a:stretch>
        </p:blipFill>
        <p:spPr>
          <a:xfrm>
            <a:off x="813660" y="906651"/>
            <a:ext cx="7028481" cy="3215897"/>
          </a:xfrm>
          <a:prstGeom prst="rect">
            <a:avLst/>
          </a:prstGeom>
        </p:spPr>
      </p:pic>
    </p:spTree>
    <p:extLst>
      <p:ext uri="{BB962C8B-B14F-4D97-AF65-F5344CB8AC3E}">
        <p14:creationId xmlns:p14="http://schemas.microsoft.com/office/powerpoint/2010/main" val="40735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FC48FC2-C2D3-DB99-9533-B63463A53057}"/>
              </a:ext>
            </a:extLst>
          </p:cNvPr>
          <p:cNvSpPr>
            <a:spLocks noGrp="1"/>
          </p:cNvSpPr>
          <p:nvPr>
            <p:ph type="dt" idx="10"/>
          </p:nvPr>
        </p:nvSpPr>
        <p:spPr/>
        <p:txBody>
          <a:bodyPr/>
          <a:lstStyle/>
          <a:p>
            <a:endParaRPr lang="en-IN" dirty="0"/>
          </a:p>
        </p:txBody>
      </p:sp>
      <p:sp>
        <p:nvSpPr>
          <p:cNvPr id="6" name="Footer Placeholder 5">
            <a:extLst>
              <a:ext uri="{FF2B5EF4-FFF2-40B4-BE49-F238E27FC236}">
                <a16:creationId xmlns:a16="http://schemas.microsoft.com/office/drawing/2014/main" id="{5ABA963E-74F6-C8C2-AEDB-A10EF185D2B3}"/>
              </a:ext>
            </a:extLst>
          </p:cNvPr>
          <p:cNvSpPr>
            <a:spLocks noGrp="1"/>
          </p:cNvSpPr>
          <p:nvPr>
            <p:ph type="ftr" idx="11"/>
          </p:nvPr>
        </p:nvSpPr>
        <p:spPr/>
        <p:txBody>
          <a:bodyPr/>
          <a:lstStyle/>
          <a:p>
            <a:r>
              <a:rPr lang="en-US" dirty="0"/>
              <a:t>Department of Computer Science and Engineering</a:t>
            </a:r>
          </a:p>
        </p:txBody>
      </p:sp>
      <p:sp>
        <p:nvSpPr>
          <p:cNvPr id="7" name="Slide Number Placeholder 6">
            <a:extLst>
              <a:ext uri="{FF2B5EF4-FFF2-40B4-BE49-F238E27FC236}">
                <a16:creationId xmlns:a16="http://schemas.microsoft.com/office/drawing/2014/main" id="{B2E26CC3-A832-32D2-6112-2DDE4BD54D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pic>
        <p:nvPicPr>
          <p:cNvPr id="11" name="Picture 10">
            <a:extLst>
              <a:ext uri="{FF2B5EF4-FFF2-40B4-BE49-F238E27FC236}">
                <a16:creationId xmlns:a16="http://schemas.microsoft.com/office/drawing/2014/main" id="{95D9BB40-F2C1-BDD4-E373-0518947945F6}"/>
              </a:ext>
            </a:extLst>
          </p:cNvPr>
          <p:cNvPicPr>
            <a:picLocks noChangeAspect="1"/>
          </p:cNvPicPr>
          <p:nvPr/>
        </p:nvPicPr>
        <p:blipFill>
          <a:blip r:embed="rId2"/>
          <a:stretch>
            <a:fillRect/>
          </a:stretch>
        </p:blipFill>
        <p:spPr>
          <a:xfrm>
            <a:off x="898902" y="999641"/>
            <a:ext cx="7121471" cy="3153905"/>
          </a:xfrm>
          <a:prstGeom prst="rect">
            <a:avLst/>
          </a:prstGeom>
        </p:spPr>
      </p:pic>
    </p:spTree>
    <p:extLst>
      <p:ext uri="{BB962C8B-B14F-4D97-AF65-F5344CB8AC3E}">
        <p14:creationId xmlns:p14="http://schemas.microsoft.com/office/powerpoint/2010/main" val="1265145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6" name="Date Placeholder 5"/>
          <p:cNvSpPr>
            <a:spLocks noGrp="1"/>
          </p:cNvSpPr>
          <p:nvPr>
            <p:ph type="dt" idx="10"/>
          </p:nvPr>
        </p:nvSpPr>
        <p:spPr/>
        <p:txBody>
          <a:bodyPr/>
          <a:lstStyle/>
          <a:p>
            <a:endParaRPr lang="en-US" dirty="0"/>
          </a:p>
        </p:txBody>
      </p:sp>
      <p:sp>
        <p:nvSpPr>
          <p:cNvPr id="7" name="Footer Placeholder 6"/>
          <p:cNvSpPr>
            <a:spLocks noGrp="1"/>
          </p:cNvSpPr>
          <p:nvPr>
            <p:ph type="ftr" idx="11"/>
          </p:nvPr>
        </p:nvSpPr>
        <p:spPr/>
        <p:txBody>
          <a:bodyPr/>
          <a:lstStyle/>
          <a:p>
            <a:r>
              <a:rPr lang="en-US" dirty="0"/>
              <a:t>Department of Computer Science and Engineering</a:t>
            </a:r>
          </a:p>
        </p:txBody>
      </p:sp>
      <p:pic>
        <p:nvPicPr>
          <p:cNvPr id="4" name="Picture 3">
            <a:extLst>
              <a:ext uri="{FF2B5EF4-FFF2-40B4-BE49-F238E27FC236}">
                <a16:creationId xmlns:a16="http://schemas.microsoft.com/office/drawing/2014/main" id="{A0E57C3E-0BA0-CFF1-8B75-7D1A44550831}"/>
              </a:ext>
            </a:extLst>
          </p:cNvPr>
          <p:cNvPicPr>
            <a:picLocks noChangeAspect="1"/>
          </p:cNvPicPr>
          <p:nvPr/>
        </p:nvPicPr>
        <p:blipFill>
          <a:blip r:embed="rId3"/>
          <a:stretch>
            <a:fillRect/>
          </a:stretch>
        </p:blipFill>
        <p:spPr>
          <a:xfrm>
            <a:off x="898902" y="1368541"/>
            <a:ext cx="7028481" cy="2575778"/>
          </a:xfrm>
          <a:prstGeom prst="rect">
            <a:avLst/>
          </a:prstGeom>
        </p:spPr>
      </p:pic>
    </p:spTree>
    <p:extLst>
      <p:ext uri="{BB962C8B-B14F-4D97-AF65-F5344CB8AC3E}">
        <p14:creationId xmlns:p14="http://schemas.microsoft.com/office/powerpoint/2010/main" val="747321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dirty="0">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68665" y="266736"/>
            <a:ext cx="6117431" cy="627321"/>
          </a:xfrm>
        </p:spPr>
        <p:txBody>
          <a:bodyPr/>
          <a:lstStyle/>
          <a:p>
            <a:r>
              <a:rPr lang="en-US" sz="3600" dirty="0">
                <a:latin typeface="Bookman Old Style" panose="02050604050505020204" pitchFamily="18" charset="0"/>
              </a:rPr>
              <a:t>Introduction</a:t>
            </a:r>
          </a:p>
        </p:txBody>
      </p:sp>
      <p:sp>
        <p:nvSpPr>
          <p:cNvPr id="5" name="TextBox 4"/>
          <p:cNvSpPr txBox="1"/>
          <p:nvPr/>
        </p:nvSpPr>
        <p:spPr>
          <a:xfrm>
            <a:off x="557939" y="1002532"/>
            <a:ext cx="7429065" cy="3656257"/>
          </a:xfrm>
          <a:prstGeom prst="rect">
            <a:avLst/>
          </a:prstGeom>
          <a:noFill/>
        </p:spPr>
        <p:txBody>
          <a:bodyPr wrap="square" rtlCol="0">
            <a:spAutoFit/>
          </a:bodyPr>
          <a:lstStyle/>
          <a:p>
            <a:pPr algn="just">
              <a:lnSpc>
                <a:spcPct val="150000"/>
              </a:lnSpc>
            </a:pPr>
            <a:r>
              <a:rPr lang="en-US" sz="1300" dirty="0"/>
              <a:t>Globalization of markets involves new strategies and price policies from professionals that contribute to global competitiveness. Airline companies are changing tickets’ prices very often considering a variety of factors based on their proprietary rules and algorithms that are searching for the most suitable price policy. Recently, Artificial Intelligence (AI) models are exploited for the latter task, due to their compactness, fast adaptability, and many potentials in data generalization. This paper represents an analysis of airfare price prediction towards finding similarities in the pricing policies of different Airline companies by using AI Techniques. More specifically, a set of effective features is extracted from data flights of Aegean, Turkish, Austrian and Lufthansa Airlines for six popular international destinations. The extracted set of features is then used to conduct a holistic analysis from the perspective of the end user who seeks the most affordable ticket cost, considering a destination-based evaluation including all airlines, and an airline-based evaluation including all destinations. </a:t>
            </a:r>
          </a:p>
        </p:txBody>
      </p:sp>
      <p:sp>
        <p:nvSpPr>
          <p:cNvPr id="3" name="Date Placeholder 2"/>
          <p:cNvSpPr>
            <a:spLocks noGrp="1"/>
          </p:cNvSpPr>
          <p:nvPr>
            <p:ph type="dt" idx="10"/>
          </p:nvPr>
        </p:nvSpPr>
        <p:spPr/>
        <p:txBody>
          <a:bodyPr/>
          <a:lstStyle/>
          <a:p>
            <a:endParaRPr lang="en-US" dirty="0"/>
          </a:p>
        </p:txBody>
      </p:sp>
      <p:sp>
        <p:nvSpPr>
          <p:cNvPr id="4" name="Footer Placeholder 3"/>
          <p:cNvSpPr>
            <a:spLocks noGrp="1"/>
          </p:cNvSpPr>
          <p:nvPr>
            <p:ph type="ftr" idx="11"/>
          </p:nvPr>
        </p:nvSpPr>
        <p:spPr/>
        <p:txBody>
          <a:bodyPr/>
          <a:lstStyle/>
          <a:p>
            <a:r>
              <a:rPr lang="en-US" dirty="0"/>
              <a:t>Department of Computer Science and Engineering</a:t>
            </a:r>
          </a:p>
        </p:txBody>
      </p:sp>
    </p:spTree>
    <p:extLst>
      <p:ext uri="{BB962C8B-B14F-4D97-AF65-F5344CB8AC3E}">
        <p14:creationId xmlns:p14="http://schemas.microsoft.com/office/powerpoint/2010/main" val="421188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0D733F-43FD-4719-09A2-2BCF2961ADB4}"/>
              </a:ext>
            </a:extLst>
          </p:cNvPr>
          <p:cNvSpPr>
            <a:spLocks noGrp="1"/>
          </p:cNvSpPr>
          <p:nvPr>
            <p:ph type="title"/>
          </p:nvPr>
        </p:nvSpPr>
        <p:spPr>
          <a:xfrm>
            <a:off x="1270860" y="205978"/>
            <a:ext cx="7415939" cy="857400"/>
          </a:xfrm>
        </p:spPr>
        <p:txBody>
          <a:bodyPr/>
          <a:lstStyle/>
          <a:p>
            <a:pPr algn="l"/>
            <a:r>
              <a:rPr lang="en-IN" sz="4000" dirty="0"/>
              <a:t>Finding:</a:t>
            </a:r>
          </a:p>
        </p:txBody>
      </p:sp>
      <p:sp>
        <p:nvSpPr>
          <p:cNvPr id="9" name="Text Placeholder 8">
            <a:extLst>
              <a:ext uri="{FF2B5EF4-FFF2-40B4-BE49-F238E27FC236}">
                <a16:creationId xmlns:a16="http://schemas.microsoft.com/office/drawing/2014/main" id="{63BECEEF-0435-0959-977F-F05E00320618}"/>
              </a:ext>
            </a:extLst>
          </p:cNvPr>
          <p:cNvSpPr>
            <a:spLocks noGrp="1"/>
          </p:cNvSpPr>
          <p:nvPr>
            <p:ph type="body" idx="1"/>
          </p:nvPr>
        </p:nvSpPr>
        <p:spPr/>
        <p:txBody>
          <a:bodyPr/>
          <a:lstStyle/>
          <a:p>
            <a:pPr marL="0" indent="0">
              <a:buNone/>
            </a:pPr>
            <a:r>
              <a:rPr lang="en-US" sz="1800" dirty="0"/>
              <a:t>In the base paper, the author mentioned to use different dataset like airline based and designation based for analysis the predict the fare of air ticket using different Machine Learning, Deep Learning and Quantum Machine Learning Models. The Austrian Dataset few machine learning models got 95-100% of r2_score which is high comparing to dataset . SO we used Austrian - SKG-ARN dataset with Decision Tree Regressor model which got 100% r2_score to predict the price of an Airfare in the frontend.</a:t>
            </a:r>
            <a:endParaRPr lang="en-IN" sz="1800" dirty="0"/>
          </a:p>
        </p:txBody>
      </p:sp>
      <p:sp>
        <p:nvSpPr>
          <p:cNvPr id="5" name="Date Placeholder 4">
            <a:extLst>
              <a:ext uri="{FF2B5EF4-FFF2-40B4-BE49-F238E27FC236}">
                <a16:creationId xmlns:a16="http://schemas.microsoft.com/office/drawing/2014/main" id="{532F34A2-19AC-0A9E-616D-2567B79D44E3}"/>
              </a:ext>
            </a:extLst>
          </p:cNvPr>
          <p:cNvSpPr>
            <a:spLocks noGrp="1"/>
          </p:cNvSpPr>
          <p:nvPr>
            <p:ph type="dt" idx="10"/>
          </p:nvPr>
        </p:nvSpPr>
        <p:spPr/>
        <p:txBody>
          <a:bodyPr/>
          <a:lstStyle/>
          <a:p>
            <a:endParaRPr lang="en-IN" dirty="0"/>
          </a:p>
        </p:txBody>
      </p:sp>
      <p:sp>
        <p:nvSpPr>
          <p:cNvPr id="6" name="Footer Placeholder 5">
            <a:extLst>
              <a:ext uri="{FF2B5EF4-FFF2-40B4-BE49-F238E27FC236}">
                <a16:creationId xmlns:a16="http://schemas.microsoft.com/office/drawing/2014/main" id="{B34E2FD6-711A-EFD6-6539-CFDF4D3EAD06}"/>
              </a:ext>
            </a:extLst>
          </p:cNvPr>
          <p:cNvSpPr>
            <a:spLocks noGrp="1"/>
          </p:cNvSpPr>
          <p:nvPr>
            <p:ph type="ftr" idx="11"/>
          </p:nvPr>
        </p:nvSpPr>
        <p:spPr/>
        <p:txBody>
          <a:bodyPr/>
          <a:lstStyle/>
          <a:p>
            <a:r>
              <a:rPr lang="en-US" dirty="0"/>
              <a:t>Department of Computer Science and Engineering</a:t>
            </a:r>
          </a:p>
        </p:txBody>
      </p:sp>
      <p:sp>
        <p:nvSpPr>
          <p:cNvPr id="7" name="Slide Number Placeholder 6">
            <a:extLst>
              <a:ext uri="{FF2B5EF4-FFF2-40B4-BE49-F238E27FC236}">
                <a16:creationId xmlns:a16="http://schemas.microsoft.com/office/drawing/2014/main" id="{C76B4E50-A455-6F54-85BE-C386D6D29F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500368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57200" y="410966"/>
            <a:ext cx="6117431" cy="627321"/>
          </a:xfrm>
        </p:spPr>
        <p:txBody>
          <a:bodyPr/>
          <a:lstStyle/>
          <a:p>
            <a:r>
              <a:rPr lang="en-US" sz="3600" dirty="0">
                <a:latin typeface="Bookman Old Style" panose="02050604050505020204" pitchFamily="18" charset="0"/>
              </a:rPr>
              <a:t>Justification </a:t>
            </a:r>
            <a:br>
              <a:rPr lang="en-US" sz="3600" dirty="0">
                <a:latin typeface="Bookman Old Style" panose="02050604050505020204" pitchFamily="18" charset="0"/>
              </a:rPr>
            </a:br>
            <a:endParaRPr lang="en-US" sz="3600" dirty="0">
              <a:latin typeface="Bookman Old Style" panose="02050604050505020204" pitchFamily="18" charset="0"/>
            </a:endParaRPr>
          </a:p>
        </p:txBody>
      </p:sp>
      <p:sp>
        <p:nvSpPr>
          <p:cNvPr id="3" name="Date Placeholder 2"/>
          <p:cNvSpPr>
            <a:spLocks noGrp="1"/>
          </p:cNvSpPr>
          <p:nvPr>
            <p:ph type="dt" idx="10"/>
          </p:nvPr>
        </p:nvSpPr>
        <p:spPr/>
        <p:txBody>
          <a:bodyPr/>
          <a:lstStyle/>
          <a:p>
            <a:endParaRPr lang="en-US" dirty="0"/>
          </a:p>
        </p:txBody>
      </p:sp>
      <p:sp>
        <p:nvSpPr>
          <p:cNvPr id="4" name="Footer Placeholder 3"/>
          <p:cNvSpPr>
            <a:spLocks noGrp="1"/>
          </p:cNvSpPr>
          <p:nvPr>
            <p:ph type="ftr" idx="11"/>
          </p:nvPr>
        </p:nvSpPr>
        <p:spPr/>
        <p:txBody>
          <a:bodyPr/>
          <a:lstStyle/>
          <a:p>
            <a:r>
              <a:rPr lang="en-US" dirty="0"/>
              <a:t>Department of Computer Science and Engineering</a:t>
            </a:r>
          </a:p>
        </p:txBody>
      </p:sp>
      <p:sp>
        <p:nvSpPr>
          <p:cNvPr id="5" name="TextBox 4"/>
          <p:cNvSpPr txBox="1"/>
          <p:nvPr/>
        </p:nvSpPr>
        <p:spPr>
          <a:xfrm>
            <a:off x="612182" y="1109231"/>
            <a:ext cx="7749153" cy="3231654"/>
          </a:xfrm>
          <a:prstGeom prst="rect">
            <a:avLst/>
          </a:prstGeom>
          <a:noFill/>
        </p:spPr>
        <p:txBody>
          <a:bodyPr wrap="square" rtlCol="0">
            <a:spAutoFit/>
          </a:bodyPr>
          <a:lstStyle/>
          <a:p>
            <a:r>
              <a:rPr lang="en-US" sz="1500" dirty="0"/>
              <a:t>1.What are parameters improved by your method</a:t>
            </a:r>
          </a:p>
          <a:p>
            <a:pPr marL="285750" indent="-285750">
              <a:buFont typeface="Arial" panose="020B0604020202020204" pitchFamily="34" charset="0"/>
              <a:buChar char="•"/>
            </a:pPr>
            <a:r>
              <a:rPr lang="en-US" sz="1500" dirty="0"/>
              <a:t>Model Diversity and Evaluation</a:t>
            </a:r>
          </a:p>
          <a:p>
            <a:pPr marL="285750" indent="-285750">
              <a:buFont typeface="Arial" panose="020B0604020202020204" pitchFamily="34" charset="0"/>
              <a:buChar char="•"/>
            </a:pPr>
            <a:r>
              <a:rPr lang="en-US" sz="1500" dirty="0"/>
              <a:t>Comparative analysis and Technology Advancement.</a:t>
            </a:r>
          </a:p>
          <a:p>
            <a:pPr marL="285750" indent="-285750">
              <a:buFont typeface="Arial" panose="020B0604020202020204" pitchFamily="34" charset="0"/>
              <a:buChar char="•"/>
            </a:pPr>
            <a:r>
              <a:rPr lang="en-US" sz="1500" dirty="0"/>
              <a:t>Accuracy</a:t>
            </a:r>
          </a:p>
          <a:p>
            <a:r>
              <a:rPr lang="en-US" sz="1500" dirty="0"/>
              <a:t>2. Mathematic formulas for calculating parameter values</a:t>
            </a:r>
          </a:p>
          <a:p>
            <a:r>
              <a:rPr lang="en-US" sz="1500" dirty="0"/>
              <a:t>         R2_score(coefficient of determination)</a:t>
            </a:r>
          </a:p>
          <a:p>
            <a:endParaRPr lang="en-US" dirty="0"/>
          </a:p>
          <a:p>
            <a:endParaRPr lang="en-US" dirty="0"/>
          </a:p>
          <a:p>
            <a:endParaRPr lang="en-US" dirty="0"/>
          </a:p>
          <a:p>
            <a:endParaRPr lang="en-US" dirty="0"/>
          </a:p>
          <a:p>
            <a:endParaRPr lang="en-US" dirty="0"/>
          </a:p>
          <a:p>
            <a:endParaRPr lang="en-US" dirty="0"/>
          </a:p>
          <a:p>
            <a:r>
              <a:rPr lang="en-US" sz="1500" dirty="0"/>
              <a:t>3 why your parameter values improved?</a:t>
            </a:r>
          </a:p>
          <a:p>
            <a:pPr marL="285750" indent="-285750">
              <a:buFont typeface="Arial" panose="020B0604020202020204" pitchFamily="34" charset="0"/>
              <a:buChar char="•"/>
            </a:pPr>
            <a:r>
              <a:rPr lang="en-US" sz="1500" dirty="0"/>
              <a:t>Holistic approach for optimized model.</a:t>
            </a:r>
          </a:p>
        </p:txBody>
      </p:sp>
      <p:pic>
        <p:nvPicPr>
          <p:cNvPr id="7" name="Picture 6">
            <a:extLst>
              <a:ext uri="{FF2B5EF4-FFF2-40B4-BE49-F238E27FC236}">
                <a16:creationId xmlns:a16="http://schemas.microsoft.com/office/drawing/2014/main" id="{A774A61C-9351-1CB7-29E7-712998868DEC}"/>
              </a:ext>
            </a:extLst>
          </p:cNvPr>
          <p:cNvPicPr>
            <a:picLocks noChangeAspect="1"/>
          </p:cNvPicPr>
          <p:nvPr/>
        </p:nvPicPr>
        <p:blipFill>
          <a:blip r:embed="rId3"/>
          <a:stretch>
            <a:fillRect/>
          </a:stretch>
        </p:blipFill>
        <p:spPr>
          <a:xfrm>
            <a:off x="973810" y="2621185"/>
            <a:ext cx="3758340" cy="998866"/>
          </a:xfrm>
          <a:prstGeom prst="rect">
            <a:avLst/>
          </a:prstGeom>
        </p:spPr>
      </p:pic>
    </p:spTree>
    <p:extLst>
      <p:ext uri="{BB962C8B-B14F-4D97-AF65-F5344CB8AC3E}">
        <p14:creationId xmlns:p14="http://schemas.microsoft.com/office/powerpoint/2010/main" val="190410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3</a:t>
            </a:fld>
            <a:endParaRPr dirty="0">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356288" y="542440"/>
            <a:ext cx="6117431" cy="627321"/>
          </a:xfrm>
        </p:spPr>
        <p:txBody>
          <a:bodyPr/>
          <a:lstStyle/>
          <a:p>
            <a:r>
              <a:rPr lang="en-US" sz="3600" dirty="0">
                <a:latin typeface="Bookman Old Style" panose="02050604050505020204" pitchFamily="18" charset="0"/>
              </a:rPr>
              <a:t>Problem Statement</a:t>
            </a:r>
          </a:p>
        </p:txBody>
      </p:sp>
      <p:sp>
        <p:nvSpPr>
          <p:cNvPr id="14" name="TextBox 13"/>
          <p:cNvSpPr txBox="1"/>
          <p:nvPr/>
        </p:nvSpPr>
        <p:spPr>
          <a:xfrm>
            <a:off x="831532" y="1624476"/>
            <a:ext cx="6655982" cy="1569660"/>
          </a:xfrm>
          <a:prstGeom prst="rect">
            <a:avLst/>
          </a:prstGeom>
          <a:noFill/>
        </p:spPr>
        <p:txBody>
          <a:bodyPr wrap="square" rtlCol="0">
            <a:spAutoFit/>
          </a:bodyPr>
          <a:lstStyle/>
          <a:p>
            <a:pPr algn="just"/>
            <a:r>
              <a:rPr lang="en-US" sz="1600" dirty="0">
                <a:latin typeface="Bookman Old Style" panose="02050604050505020204" pitchFamily="18" charset="0"/>
              </a:rPr>
              <a:t>To analyze and predict airfare prices using ML Techniques. A comprehensive set of features is extracted from a dataset of flights for popular international destinations. Machine Learning, Deep Learning and Quantum Machine Learning models are employed to achieve accuracies for predicting ticket costs and help cost conscious travelers find the most affordable options.</a:t>
            </a:r>
          </a:p>
        </p:txBody>
      </p:sp>
      <p:sp>
        <p:nvSpPr>
          <p:cNvPr id="9" name="Date Placeholder 8"/>
          <p:cNvSpPr>
            <a:spLocks noGrp="1"/>
          </p:cNvSpPr>
          <p:nvPr>
            <p:ph type="dt" idx="10"/>
          </p:nvPr>
        </p:nvSpPr>
        <p:spPr/>
        <p:txBody>
          <a:bodyPr/>
          <a:lstStyle/>
          <a:p>
            <a:endParaRPr lang="en-US" dirty="0"/>
          </a:p>
        </p:txBody>
      </p:sp>
      <p:sp>
        <p:nvSpPr>
          <p:cNvPr id="10" name="Footer Placeholder 9"/>
          <p:cNvSpPr>
            <a:spLocks noGrp="1"/>
          </p:cNvSpPr>
          <p:nvPr>
            <p:ph type="ftr" idx="11"/>
          </p:nvPr>
        </p:nvSpPr>
        <p:spPr/>
        <p:txBody>
          <a:bodyPr/>
          <a:lstStyle/>
          <a:p>
            <a:r>
              <a:rPr lang="en-US" dirty="0"/>
              <a:t>Department of Computer Science and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317715"/>
            <a:ext cx="6117431" cy="627321"/>
          </a:xfrm>
        </p:spPr>
        <p:txBody>
          <a:bodyPr/>
          <a:lstStyle/>
          <a:p>
            <a:r>
              <a:rPr lang="en-US" sz="3600"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dirty="0"/>
          </a:p>
        </p:txBody>
      </p:sp>
      <p:sp>
        <p:nvSpPr>
          <p:cNvPr id="4" name="Footer Placeholder 3"/>
          <p:cNvSpPr>
            <a:spLocks noGrp="1"/>
          </p:cNvSpPr>
          <p:nvPr>
            <p:ph type="ftr" idx="11"/>
          </p:nvPr>
        </p:nvSpPr>
        <p:spPr/>
        <p:txBody>
          <a:bodyPr/>
          <a:lstStyle/>
          <a:p>
            <a:r>
              <a:rPr lang="en-US" dirty="0"/>
              <a:t>Department of Computer Science and Engineering</a:t>
            </a:r>
          </a:p>
        </p:txBody>
      </p:sp>
      <p:sp>
        <p:nvSpPr>
          <p:cNvPr id="5" name="Text Placeholder 4">
            <a:extLst>
              <a:ext uri="{FF2B5EF4-FFF2-40B4-BE49-F238E27FC236}">
                <a16:creationId xmlns:a16="http://schemas.microsoft.com/office/drawing/2014/main" id="{4F69D265-250C-9350-71F0-08F398986832}"/>
              </a:ext>
            </a:extLst>
          </p:cNvPr>
          <p:cNvSpPr>
            <a:spLocks noGrp="1"/>
          </p:cNvSpPr>
          <p:nvPr>
            <p:ph type="body" idx="1"/>
          </p:nvPr>
        </p:nvSpPr>
        <p:spPr>
          <a:xfrm>
            <a:off x="478631" y="846788"/>
            <a:ext cx="8229600" cy="3920476"/>
          </a:xfrm>
        </p:spPr>
        <p:txBody>
          <a:bodyPr/>
          <a:lstStyle/>
          <a:p>
            <a:pPr marL="0" indent="0">
              <a:spcBef>
                <a:spcPts val="1200"/>
              </a:spcBef>
              <a:buSzPct val="100000"/>
              <a:buNone/>
            </a:pPr>
            <a:r>
              <a:rPr lang="en-US" sz="2200" dirty="0"/>
              <a:t>Data Processing:</a:t>
            </a:r>
          </a:p>
          <a:p>
            <a:pPr marL="342900" indent="-342900">
              <a:spcBef>
                <a:spcPts val="1200"/>
              </a:spcBef>
              <a:buSzPct val="100000"/>
              <a:buFont typeface="Wingdings" panose="05000000000000000000" pitchFamily="2" charset="2"/>
              <a:buChar char="Ø"/>
            </a:pPr>
            <a:r>
              <a:rPr lang="en-US" sz="1800" dirty="0"/>
              <a:t>From the airline dataset Duplicates are removed and Drop cleaning is done.</a:t>
            </a:r>
          </a:p>
          <a:p>
            <a:pPr marL="0" indent="0">
              <a:spcBef>
                <a:spcPts val="1200"/>
              </a:spcBef>
              <a:buSzPct val="100000"/>
              <a:buNone/>
            </a:pPr>
            <a:r>
              <a:rPr lang="en-US" sz="2200" dirty="0"/>
              <a:t>Splitting the data:</a:t>
            </a:r>
          </a:p>
          <a:p>
            <a:pPr marL="342900" indent="-342900">
              <a:spcBef>
                <a:spcPts val="1200"/>
              </a:spcBef>
              <a:buSzPct val="100000"/>
              <a:buFont typeface="Wingdings" panose="05000000000000000000" pitchFamily="2" charset="2"/>
              <a:buChar char="Ø"/>
            </a:pPr>
            <a:r>
              <a:rPr lang="en-US" sz="1800" dirty="0"/>
              <a:t>The airline datasets are split into testing data and training data using train_test_split() function for training the model.</a:t>
            </a:r>
          </a:p>
          <a:p>
            <a:pPr marL="0" indent="0">
              <a:spcBef>
                <a:spcPts val="1200"/>
              </a:spcBef>
              <a:buSzPct val="100000"/>
              <a:buNone/>
            </a:pPr>
            <a:r>
              <a:rPr lang="en-US" sz="2200" dirty="0"/>
              <a:t>Training and Evaluating the algorithms:</a:t>
            </a:r>
          </a:p>
          <a:p>
            <a:pPr marL="285750" indent="-285750">
              <a:spcBef>
                <a:spcPts val="1200"/>
              </a:spcBef>
              <a:buSzPct val="100000"/>
              <a:buFont typeface="Wingdings" panose="05000000000000000000" pitchFamily="2" charset="2"/>
              <a:buChar char="Ø"/>
            </a:pPr>
            <a:r>
              <a:rPr lang="en-US" sz="1800" dirty="0"/>
              <a:t>Machine Learning, Deep Learning and Quantum Machine Learning algorithms are trained with the data and predicted the output for the input test data. The accuracy of each and every algorithm is stored.</a:t>
            </a:r>
          </a:p>
          <a:p>
            <a:pPr marL="342900" indent="-342900">
              <a:buSzPct val="100000"/>
              <a:buFont typeface="Wingdings" panose="05000000000000000000" pitchFamily="2" charset="2"/>
              <a:buChar char="Ø"/>
            </a:pPr>
            <a:endParaRPr lang="en-US" sz="2000" dirty="0"/>
          </a:p>
        </p:txBody>
      </p:sp>
    </p:spTree>
    <p:extLst>
      <p:ext uri="{BB962C8B-B14F-4D97-AF65-F5344CB8AC3E}">
        <p14:creationId xmlns:p14="http://schemas.microsoft.com/office/powerpoint/2010/main" val="13378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5CDBC3A-18B4-3346-1C40-2EA7C3FC7245}"/>
              </a:ext>
            </a:extLst>
          </p:cNvPr>
          <p:cNvSpPr>
            <a:spLocks noGrp="1"/>
          </p:cNvSpPr>
          <p:nvPr>
            <p:ph type="dt" idx="10"/>
          </p:nvPr>
        </p:nvSpPr>
        <p:spPr/>
        <p:txBody>
          <a:bodyPr/>
          <a:lstStyle/>
          <a:p>
            <a:endParaRPr lang="en-IN" dirty="0"/>
          </a:p>
        </p:txBody>
      </p:sp>
      <p:sp>
        <p:nvSpPr>
          <p:cNvPr id="6" name="Footer Placeholder 5">
            <a:extLst>
              <a:ext uri="{FF2B5EF4-FFF2-40B4-BE49-F238E27FC236}">
                <a16:creationId xmlns:a16="http://schemas.microsoft.com/office/drawing/2014/main" id="{A4523DE9-1EC3-3619-470B-C656F4B67162}"/>
              </a:ext>
            </a:extLst>
          </p:cNvPr>
          <p:cNvSpPr>
            <a:spLocks noGrp="1"/>
          </p:cNvSpPr>
          <p:nvPr>
            <p:ph type="ftr" idx="11"/>
          </p:nvPr>
        </p:nvSpPr>
        <p:spPr/>
        <p:txBody>
          <a:bodyPr/>
          <a:lstStyle/>
          <a:p>
            <a:r>
              <a:rPr lang="en-US"/>
              <a:t>Department of Computer Science and Engineering</a:t>
            </a:r>
            <a:endParaRPr lang="en-US" dirty="0"/>
          </a:p>
        </p:txBody>
      </p:sp>
      <p:sp>
        <p:nvSpPr>
          <p:cNvPr id="7" name="Slide Number Placeholder 6">
            <a:extLst>
              <a:ext uri="{FF2B5EF4-FFF2-40B4-BE49-F238E27FC236}">
                <a16:creationId xmlns:a16="http://schemas.microsoft.com/office/drawing/2014/main" id="{CA92A024-95BE-DC32-D3AE-04BB7B627E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10" name="TextBox 9">
            <a:extLst>
              <a:ext uri="{FF2B5EF4-FFF2-40B4-BE49-F238E27FC236}">
                <a16:creationId xmlns:a16="http://schemas.microsoft.com/office/drawing/2014/main" id="{74182578-9540-8FD4-868E-304579563DB8}"/>
              </a:ext>
            </a:extLst>
          </p:cNvPr>
          <p:cNvSpPr txBox="1"/>
          <p:nvPr/>
        </p:nvSpPr>
        <p:spPr>
          <a:xfrm>
            <a:off x="457200" y="1046135"/>
            <a:ext cx="8082366" cy="2431435"/>
          </a:xfrm>
          <a:prstGeom prst="rect">
            <a:avLst/>
          </a:prstGeom>
          <a:noFill/>
        </p:spPr>
        <p:txBody>
          <a:bodyPr wrap="square" rtlCol="0">
            <a:spAutoFit/>
          </a:bodyPr>
          <a:lstStyle/>
          <a:p>
            <a:pPr algn="just"/>
            <a:r>
              <a:rPr lang="en-US" sz="2200" dirty="0">
                <a:latin typeface="Bookman Old Style" panose="02050604050505020204" pitchFamily="18" charset="0"/>
              </a:rPr>
              <a:t>Comparative Analysis and Performance Visualization:</a:t>
            </a:r>
          </a:p>
          <a:p>
            <a:pPr marL="342900" indent="-342900" algn="just">
              <a:buFont typeface="Wingdings" panose="05000000000000000000" pitchFamily="2" charset="2"/>
              <a:buChar char="Ø"/>
            </a:pPr>
            <a:r>
              <a:rPr lang="en-US" sz="1800" dirty="0">
                <a:latin typeface="Bookman Old Style" panose="02050604050505020204" pitchFamily="18" charset="0"/>
              </a:rPr>
              <a:t>The accuracies from each and every algorithm is stored and compared to take the best predicting algorithm. The Visualization makes it easier to find the best predicting model.</a:t>
            </a:r>
          </a:p>
          <a:p>
            <a:pPr algn="just"/>
            <a:endParaRPr lang="en-US" sz="1800" dirty="0">
              <a:latin typeface="Bookman Old Style" panose="02050604050505020204" pitchFamily="18" charset="0"/>
            </a:endParaRPr>
          </a:p>
          <a:p>
            <a:pPr algn="just"/>
            <a:r>
              <a:rPr lang="en-US" sz="2200" dirty="0">
                <a:latin typeface="Bookman Old Style" panose="02050604050505020204" pitchFamily="18" charset="0"/>
              </a:rPr>
              <a:t>Prediction :</a:t>
            </a:r>
          </a:p>
          <a:p>
            <a:pPr marL="342900" indent="-342900" algn="just">
              <a:buFont typeface="Wingdings" panose="05000000000000000000" pitchFamily="2" charset="2"/>
              <a:buChar char="Ø"/>
            </a:pPr>
            <a:r>
              <a:rPr lang="en-US" sz="1800" dirty="0">
                <a:latin typeface="Bookman Old Style" panose="02050604050505020204" pitchFamily="18" charset="0"/>
              </a:rPr>
              <a:t>After comparative analysis the best algorithm is taken for predicting the price according to the user requirements.</a:t>
            </a:r>
          </a:p>
        </p:txBody>
      </p:sp>
    </p:spTree>
    <p:extLst>
      <p:ext uri="{BB962C8B-B14F-4D97-AF65-F5344CB8AC3E}">
        <p14:creationId xmlns:p14="http://schemas.microsoft.com/office/powerpoint/2010/main" val="352094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4E9E-8BA3-2AA8-16FA-8A861EECAFB6}"/>
              </a:ext>
            </a:extLst>
          </p:cNvPr>
          <p:cNvSpPr>
            <a:spLocks noGrp="1"/>
          </p:cNvSpPr>
          <p:nvPr>
            <p:ph type="title"/>
          </p:nvPr>
        </p:nvSpPr>
        <p:spPr>
          <a:xfrm>
            <a:off x="238931" y="342752"/>
            <a:ext cx="5859651" cy="857400"/>
          </a:xfrm>
        </p:spPr>
        <p:txBody>
          <a:bodyPr/>
          <a:lstStyle/>
          <a:p>
            <a:r>
              <a:rPr lang="en-US" sz="3000" b="1" dirty="0"/>
              <a:t>Experiment Environment:</a:t>
            </a:r>
            <a:endParaRPr lang="en-IN" sz="3000" b="1" dirty="0"/>
          </a:p>
        </p:txBody>
      </p:sp>
      <p:sp>
        <p:nvSpPr>
          <p:cNvPr id="3" name="Text Placeholder 2">
            <a:extLst>
              <a:ext uri="{FF2B5EF4-FFF2-40B4-BE49-F238E27FC236}">
                <a16:creationId xmlns:a16="http://schemas.microsoft.com/office/drawing/2014/main" id="{FE18B5BA-55DB-D60D-81BA-F40F56E3879B}"/>
              </a:ext>
            </a:extLst>
          </p:cNvPr>
          <p:cNvSpPr>
            <a:spLocks noGrp="1"/>
          </p:cNvSpPr>
          <p:nvPr>
            <p:ph type="body" idx="1"/>
          </p:nvPr>
        </p:nvSpPr>
        <p:spPr/>
        <p:txBody>
          <a:bodyPr/>
          <a:lstStyle/>
          <a:p>
            <a:pPr marL="285750" indent="-285750">
              <a:buSzPct val="100000"/>
              <a:buFont typeface="Wingdings" panose="05000000000000000000" pitchFamily="2" charset="2"/>
              <a:buChar char="Ø"/>
            </a:pPr>
            <a:r>
              <a:rPr lang="en-IN" sz="1500" dirty="0"/>
              <a:t>Programming Language :  Python</a:t>
            </a:r>
          </a:p>
          <a:p>
            <a:pPr marL="285750" indent="-285750">
              <a:buSzPct val="100000"/>
              <a:buFont typeface="Wingdings" panose="05000000000000000000" pitchFamily="2" charset="2"/>
              <a:buChar char="Ø"/>
            </a:pPr>
            <a:r>
              <a:rPr lang="en-IN" sz="1500" dirty="0"/>
              <a:t>Machine Learning Libraries : NumPy, pandas, seaborn, matplotlib, scikit-learn</a:t>
            </a:r>
          </a:p>
          <a:p>
            <a:pPr marL="285750" indent="-285750">
              <a:buSzPct val="100000"/>
              <a:buFont typeface="Wingdings" panose="05000000000000000000" pitchFamily="2" charset="2"/>
              <a:buChar char="Ø"/>
            </a:pPr>
            <a:r>
              <a:rPr lang="en-IN" sz="1500" dirty="0"/>
              <a:t>Deep Learning and Quantum Machine Learning Libraries : TensorFlow, qiskit.</a:t>
            </a:r>
          </a:p>
          <a:p>
            <a:pPr marL="285750" indent="-285750">
              <a:buSzPct val="100000"/>
              <a:buFont typeface="Wingdings" panose="05000000000000000000" pitchFamily="2" charset="2"/>
              <a:buChar char="Ø"/>
            </a:pPr>
            <a:r>
              <a:rPr lang="en-IN" sz="1500" dirty="0"/>
              <a:t>Code Development Environment : Jupyter notebook.</a:t>
            </a:r>
          </a:p>
        </p:txBody>
      </p:sp>
      <p:sp>
        <p:nvSpPr>
          <p:cNvPr id="4" name="Date Placeholder 3">
            <a:extLst>
              <a:ext uri="{FF2B5EF4-FFF2-40B4-BE49-F238E27FC236}">
                <a16:creationId xmlns:a16="http://schemas.microsoft.com/office/drawing/2014/main" id="{7861F057-4195-133C-C2CB-489B326834FB}"/>
              </a:ext>
            </a:extLst>
          </p:cNvPr>
          <p:cNvSpPr>
            <a:spLocks noGrp="1"/>
          </p:cNvSpPr>
          <p:nvPr>
            <p:ph type="dt" idx="10"/>
          </p:nvPr>
        </p:nvSpPr>
        <p:spPr/>
        <p:txBody>
          <a:bodyPr/>
          <a:lstStyle/>
          <a:p>
            <a:endParaRPr lang="en-IN" dirty="0"/>
          </a:p>
        </p:txBody>
      </p:sp>
      <p:sp>
        <p:nvSpPr>
          <p:cNvPr id="5" name="Footer Placeholder 4">
            <a:extLst>
              <a:ext uri="{FF2B5EF4-FFF2-40B4-BE49-F238E27FC236}">
                <a16:creationId xmlns:a16="http://schemas.microsoft.com/office/drawing/2014/main" id="{ACC1D86D-A039-6C19-7934-88064C1397B0}"/>
              </a:ext>
            </a:extLst>
          </p:cNvPr>
          <p:cNvSpPr>
            <a:spLocks noGrp="1"/>
          </p:cNvSpPr>
          <p:nvPr>
            <p:ph type="ftr" idx="11"/>
          </p:nvPr>
        </p:nvSpPr>
        <p:spPr/>
        <p:txBody>
          <a:bodyPr/>
          <a:lstStyle/>
          <a:p>
            <a:r>
              <a:rPr lang="en-US" dirty="0"/>
              <a:t>Department of Computer Science and Engineering</a:t>
            </a:r>
          </a:p>
        </p:txBody>
      </p:sp>
      <p:sp>
        <p:nvSpPr>
          <p:cNvPr id="6" name="Slide Number Placeholder 5">
            <a:extLst>
              <a:ext uri="{FF2B5EF4-FFF2-40B4-BE49-F238E27FC236}">
                <a16:creationId xmlns:a16="http://schemas.microsoft.com/office/drawing/2014/main" id="{E6E362AB-0B97-5FFF-E9F6-1EAB7E047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202484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55AC-EA38-0180-D32B-6ABEE5E192DE}"/>
              </a:ext>
            </a:extLst>
          </p:cNvPr>
          <p:cNvSpPr>
            <a:spLocks noGrp="1"/>
          </p:cNvSpPr>
          <p:nvPr>
            <p:ph type="title"/>
          </p:nvPr>
        </p:nvSpPr>
        <p:spPr>
          <a:xfrm>
            <a:off x="294468" y="205978"/>
            <a:ext cx="6021090" cy="857400"/>
          </a:xfrm>
        </p:spPr>
        <p:txBody>
          <a:bodyPr/>
          <a:lstStyle/>
          <a:p>
            <a:r>
              <a:rPr lang="en-IN" sz="3200" b="1" dirty="0"/>
              <a:t>System Architecture:</a:t>
            </a:r>
          </a:p>
        </p:txBody>
      </p:sp>
      <p:sp>
        <p:nvSpPr>
          <p:cNvPr id="4" name="Date Placeholder 3">
            <a:extLst>
              <a:ext uri="{FF2B5EF4-FFF2-40B4-BE49-F238E27FC236}">
                <a16:creationId xmlns:a16="http://schemas.microsoft.com/office/drawing/2014/main" id="{A5C480CD-A5FB-1FEA-C484-EFD7A4A6DA02}"/>
              </a:ext>
            </a:extLst>
          </p:cNvPr>
          <p:cNvSpPr>
            <a:spLocks noGrp="1"/>
          </p:cNvSpPr>
          <p:nvPr>
            <p:ph type="dt" idx="10"/>
          </p:nvPr>
        </p:nvSpPr>
        <p:spPr/>
        <p:txBody>
          <a:bodyPr/>
          <a:lstStyle/>
          <a:p>
            <a:endParaRPr lang="en-IN" dirty="0"/>
          </a:p>
        </p:txBody>
      </p:sp>
      <p:sp>
        <p:nvSpPr>
          <p:cNvPr id="5" name="Footer Placeholder 4">
            <a:extLst>
              <a:ext uri="{FF2B5EF4-FFF2-40B4-BE49-F238E27FC236}">
                <a16:creationId xmlns:a16="http://schemas.microsoft.com/office/drawing/2014/main" id="{11D2412A-3DA1-38FF-53D6-EBF953642FF2}"/>
              </a:ext>
            </a:extLst>
          </p:cNvPr>
          <p:cNvSpPr>
            <a:spLocks noGrp="1"/>
          </p:cNvSpPr>
          <p:nvPr>
            <p:ph type="ftr" idx="11"/>
          </p:nvPr>
        </p:nvSpPr>
        <p:spPr/>
        <p:txBody>
          <a:bodyPr/>
          <a:lstStyle/>
          <a:p>
            <a:r>
              <a:rPr lang="en-US" dirty="0"/>
              <a:t>Department of Computer Science and Engineering</a:t>
            </a:r>
          </a:p>
        </p:txBody>
      </p:sp>
      <p:sp>
        <p:nvSpPr>
          <p:cNvPr id="6" name="Slide Number Placeholder 5">
            <a:extLst>
              <a:ext uri="{FF2B5EF4-FFF2-40B4-BE49-F238E27FC236}">
                <a16:creationId xmlns:a16="http://schemas.microsoft.com/office/drawing/2014/main" id="{EC173346-D2CB-29F1-385C-A28E68F125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pic>
        <p:nvPicPr>
          <p:cNvPr id="8" name="Picture 7">
            <a:extLst>
              <a:ext uri="{FF2B5EF4-FFF2-40B4-BE49-F238E27FC236}">
                <a16:creationId xmlns:a16="http://schemas.microsoft.com/office/drawing/2014/main" id="{EB7A5712-EE16-9E40-E61F-563E49F62489}"/>
              </a:ext>
            </a:extLst>
          </p:cNvPr>
          <p:cNvPicPr>
            <a:picLocks noChangeAspect="1"/>
          </p:cNvPicPr>
          <p:nvPr/>
        </p:nvPicPr>
        <p:blipFill>
          <a:blip r:embed="rId2"/>
          <a:stretch>
            <a:fillRect/>
          </a:stretch>
        </p:blipFill>
        <p:spPr>
          <a:xfrm>
            <a:off x="666750" y="976393"/>
            <a:ext cx="7810500" cy="3436426"/>
          </a:xfrm>
          <a:prstGeom prst="rect">
            <a:avLst/>
          </a:prstGeom>
        </p:spPr>
      </p:pic>
    </p:spTree>
    <p:extLst>
      <p:ext uri="{BB962C8B-B14F-4D97-AF65-F5344CB8AC3E}">
        <p14:creationId xmlns:p14="http://schemas.microsoft.com/office/powerpoint/2010/main" val="366047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652745" y="302217"/>
            <a:ext cx="6117431" cy="627321"/>
          </a:xfrm>
        </p:spPr>
        <p:txBody>
          <a:bodyPr/>
          <a:lstStyle/>
          <a:p>
            <a:r>
              <a:rPr lang="en-US" sz="3600" dirty="0"/>
              <a:t>Experiment Screen shorts </a:t>
            </a:r>
          </a:p>
        </p:txBody>
      </p:sp>
      <p:sp>
        <p:nvSpPr>
          <p:cNvPr id="4" name="Date Placeholder 3"/>
          <p:cNvSpPr>
            <a:spLocks noGrp="1"/>
          </p:cNvSpPr>
          <p:nvPr>
            <p:ph type="dt" idx="10"/>
          </p:nvPr>
        </p:nvSpPr>
        <p:spPr/>
        <p:txBody>
          <a:bodyPr/>
          <a:lstStyle/>
          <a:p>
            <a:endParaRPr lang="en-US" dirty="0"/>
          </a:p>
        </p:txBody>
      </p:sp>
      <p:sp>
        <p:nvSpPr>
          <p:cNvPr id="6" name="Footer Placeholder 5"/>
          <p:cNvSpPr>
            <a:spLocks noGrp="1"/>
          </p:cNvSpPr>
          <p:nvPr>
            <p:ph type="ftr" idx="11"/>
          </p:nvPr>
        </p:nvSpPr>
        <p:spPr/>
        <p:txBody>
          <a:bodyPr/>
          <a:lstStyle/>
          <a:p>
            <a:r>
              <a:rPr lang="en-US" dirty="0"/>
              <a:t>Department of Computer Science and Engineering</a:t>
            </a:r>
          </a:p>
        </p:txBody>
      </p:sp>
      <p:pic>
        <p:nvPicPr>
          <p:cNvPr id="9" name="Picture 8">
            <a:extLst>
              <a:ext uri="{FF2B5EF4-FFF2-40B4-BE49-F238E27FC236}">
                <a16:creationId xmlns:a16="http://schemas.microsoft.com/office/drawing/2014/main" id="{D343C457-E47C-CC53-1EFE-396D88DD1B4C}"/>
              </a:ext>
            </a:extLst>
          </p:cNvPr>
          <p:cNvPicPr>
            <a:picLocks noChangeAspect="1"/>
          </p:cNvPicPr>
          <p:nvPr/>
        </p:nvPicPr>
        <p:blipFill rotWithShape="1">
          <a:blip r:embed="rId3"/>
          <a:srcRect l="5011" t="10706" r="6208" b="11161"/>
          <a:stretch/>
        </p:blipFill>
        <p:spPr>
          <a:xfrm>
            <a:off x="490252" y="1208867"/>
            <a:ext cx="8142303" cy="2938867"/>
          </a:xfrm>
          <a:prstGeom prst="rect">
            <a:avLst/>
          </a:prstGeom>
        </p:spPr>
      </p:pic>
    </p:spTree>
    <p:extLst>
      <p:ext uri="{BB962C8B-B14F-4D97-AF65-F5344CB8AC3E}">
        <p14:creationId xmlns:p14="http://schemas.microsoft.com/office/powerpoint/2010/main" val="429344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F5AA08A-E52B-6AB5-1758-68566C932340}"/>
              </a:ext>
            </a:extLst>
          </p:cNvPr>
          <p:cNvSpPr>
            <a:spLocks noGrp="1"/>
          </p:cNvSpPr>
          <p:nvPr>
            <p:ph type="dt" idx="10"/>
          </p:nvPr>
        </p:nvSpPr>
        <p:spPr/>
        <p:txBody>
          <a:bodyPr/>
          <a:lstStyle/>
          <a:p>
            <a:endParaRPr lang="en-IN" dirty="0"/>
          </a:p>
        </p:txBody>
      </p:sp>
      <p:sp>
        <p:nvSpPr>
          <p:cNvPr id="8" name="Footer Placeholder 7">
            <a:extLst>
              <a:ext uri="{FF2B5EF4-FFF2-40B4-BE49-F238E27FC236}">
                <a16:creationId xmlns:a16="http://schemas.microsoft.com/office/drawing/2014/main" id="{A9B49690-E8F4-79C5-EA78-FC10F49AD7B7}"/>
              </a:ext>
            </a:extLst>
          </p:cNvPr>
          <p:cNvSpPr>
            <a:spLocks noGrp="1"/>
          </p:cNvSpPr>
          <p:nvPr>
            <p:ph type="ftr" idx="11"/>
          </p:nvPr>
        </p:nvSpPr>
        <p:spPr/>
        <p:txBody>
          <a:bodyPr/>
          <a:lstStyle/>
          <a:p>
            <a:r>
              <a:rPr lang="en-US" dirty="0"/>
              <a:t>Department of Computer Science and Engineering</a:t>
            </a:r>
          </a:p>
        </p:txBody>
      </p:sp>
      <p:sp>
        <p:nvSpPr>
          <p:cNvPr id="9" name="Slide Number Placeholder 8">
            <a:extLst>
              <a:ext uri="{FF2B5EF4-FFF2-40B4-BE49-F238E27FC236}">
                <a16:creationId xmlns:a16="http://schemas.microsoft.com/office/drawing/2014/main" id="{5CA6914F-9D03-0F0B-13DA-4CDF6F2E31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pic>
        <p:nvPicPr>
          <p:cNvPr id="3" name="Picture 2">
            <a:extLst>
              <a:ext uri="{FF2B5EF4-FFF2-40B4-BE49-F238E27FC236}">
                <a16:creationId xmlns:a16="http://schemas.microsoft.com/office/drawing/2014/main" id="{902D4725-7815-3EDF-C7E5-35186F982AEE}"/>
              </a:ext>
            </a:extLst>
          </p:cNvPr>
          <p:cNvPicPr>
            <a:picLocks noChangeAspect="1"/>
          </p:cNvPicPr>
          <p:nvPr/>
        </p:nvPicPr>
        <p:blipFill rotWithShape="1">
          <a:blip r:embed="rId2"/>
          <a:srcRect l="5300" t="24734" r="6647" b="9579"/>
          <a:stretch/>
        </p:blipFill>
        <p:spPr>
          <a:xfrm>
            <a:off x="565688" y="1007388"/>
            <a:ext cx="8022717" cy="3270143"/>
          </a:xfrm>
          <a:prstGeom prst="rect">
            <a:avLst/>
          </a:prstGeom>
        </p:spPr>
      </p:pic>
    </p:spTree>
    <p:extLst>
      <p:ext uri="{BB962C8B-B14F-4D97-AF65-F5344CB8AC3E}">
        <p14:creationId xmlns:p14="http://schemas.microsoft.com/office/powerpoint/2010/main" val="963330781"/>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2866</TotalTime>
  <Words>762</Words>
  <Application>Microsoft Office PowerPoint</Application>
  <PresentationFormat>On-screen Show (16:9)</PresentationFormat>
  <Paragraphs>91</Paragraphs>
  <Slides>21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Bookman Old Style</vt:lpstr>
      <vt:lpstr>Noto Sans Symbols</vt:lpstr>
      <vt:lpstr>Trebuchet MS</vt:lpstr>
      <vt:lpstr>Calibri</vt:lpstr>
      <vt:lpstr>Wingdings</vt:lpstr>
      <vt:lpstr>1_Office Theme</vt:lpstr>
      <vt:lpstr>A Holistic Approach On Airfare Price Prediction Using Machine Learning Techniques</vt:lpstr>
      <vt:lpstr>Introduction</vt:lpstr>
      <vt:lpstr>Problem Statement</vt:lpstr>
      <vt:lpstr>Proposed Method</vt:lpstr>
      <vt:lpstr>PowerPoint Presentation</vt:lpstr>
      <vt:lpstr>Experiment Environment:</vt:lpstr>
      <vt:lpstr>System Architecture:</vt:lpstr>
      <vt:lpstr>Experiment Screen shorts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Results </vt:lpstr>
      <vt:lpstr>PowerPoint Presentation</vt:lpstr>
      <vt:lpstr>PowerPoint Presentation</vt:lpstr>
      <vt:lpstr>PowerPoint Presentation</vt:lpstr>
      <vt:lpstr>Finding:</vt:lpstr>
      <vt:lpstr>Justification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Rajavamshi goud</cp:lastModifiedBy>
  <cp:revision>17</cp:revision>
  <dcterms:modified xsi:type="dcterms:W3CDTF">2023-09-29T18:06:52Z</dcterms:modified>
</cp:coreProperties>
</file>